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Average"/>
      <p:regular r:id="rId11"/>
    </p:embeddedFont>
    <p:embeddedFont>
      <p:font typeface="Oswald"/>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verage-regular.fntdata"/><Relationship Id="rId10" Type="http://schemas.openxmlformats.org/officeDocument/2006/relationships/slide" Target="slides/slide5.xml"/><Relationship Id="rId13" Type="http://schemas.openxmlformats.org/officeDocument/2006/relationships/font" Target="fonts/Oswald-bold.fntdata"/><Relationship Id="rId12" Type="http://schemas.openxmlformats.org/officeDocument/2006/relationships/font" Target="fonts/Oswal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1aa74c330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1aa74c330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1aa74c3303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1aa74c330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aa74c330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aa74c330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20ec0bf0e5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20ec0bf0e5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sWOo8IgKHMA"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youtube.com/watch?v=sj9QVtyrHWk" TargetMode="External"/><Relationship Id="rId4" Type="http://schemas.openxmlformats.org/officeDocument/2006/relationships/hyperlink" Target="https://www.youtube.com/watch?v=1qXiKIM0TKA" TargetMode="External"/><Relationship Id="rId5" Type="http://schemas.openxmlformats.org/officeDocument/2006/relationships/hyperlink" Target="https://www.youtube.com/watch?v=tpi5RoNmvT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4.48 </a:t>
            </a:r>
            <a:r>
              <a:rPr lang="en-GB"/>
              <a:t>psychosis</a:t>
            </a:r>
            <a:r>
              <a:rPr lang="en-GB"/>
              <a:t> </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Sarah kane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About Sarah Kane</a:t>
            </a:r>
            <a:endParaRPr/>
          </a:p>
        </p:txBody>
      </p:sp>
      <p:sp>
        <p:nvSpPr>
          <p:cNvPr id="66" name="Google Shape;66;p14"/>
          <p:cNvSpPr txBox="1"/>
          <p:nvPr>
            <p:ph idx="1" type="body"/>
          </p:nvPr>
        </p:nvSpPr>
        <p:spPr>
          <a:xfrm>
            <a:off x="311700" y="1143000"/>
            <a:ext cx="8520600" cy="39069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0"/>
              </a:spcBef>
              <a:spcAft>
                <a:spcPts val="0"/>
              </a:spcAft>
              <a:buSzPct val="100000"/>
              <a:buChar char="-"/>
            </a:pPr>
            <a:r>
              <a:rPr lang="en-GB"/>
              <a:t>Sarah Kane was born in 1971 and </a:t>
            </a:r>
            <a:r>
              <a:rPr lang="en-GB"/>
              <a:t>unfortunately</a:t>
            </a:r>
            <a:r>
              <a:rPr lang="en-GB"/>
              <a:t> died at 28 years old in 1999. She died by committing suicide and this was by her taking her shoelaces and tying them to a hospital door and hanging herself. She tried </a:t>
            </a:r>
            <a:r>
              <a:rPr lang="en-GB"/>
              <a:t>before</a:t>
            </a:r>
            <a:r>
              <a:rPr lang="en-GB"/>
              <a:t> to kill herself by taking 150 </a:t>
            </a:r>
            <a:r>
              <a:rPr lang="en-GB"/>
              <a:t>antidepressants</a:t>
            </a:r>
            <a:r>
              <a:rPr lang="en-GB"/>
              <a:t>. </a:t>
            </a:r>
            <a:endParaRPr/>
          </a:p>
          <a:p>
            <a:pPr indent="-325755" lvl="0" marL="457200" rtl="0" algn="l">
              <a:spcBef>
                <a:spcPts val="0"/>
              </a:spcBef>
              <a:spcAft>
                <a:spcPts val="0"/>
              </a:spcAft>
              <a:buSzPct val="100000"/>
              <a:buChar char="-"/>
            </a:pPr>
            <a:r>
              <a:rPr lang="en-GB"/>
              <a:t>She wrote 6 plays and some of these were Crave, Cleanse, 4.48 Psychosis, </a:t>
            </a:r>
            <a:endParaRPr/>
          </a:p>
          <a:p>
            <a:pPr indent="-325755" lvl="0" marL="457200" rtl="0" algn="l">
              <a:spcBef>
                <a:spcPts val="0"/>
              </a:spcBef>
              <a:spcAft>
                <a:spcPts val="0"/>
              </a:spcAft>
              <a:buSzPct val="100000"/>
              <a:buChar char="-"/>
            </a:pPr>
            <a:r>
              <a:rPr lang="en-GB"/>
              <a:t>She went to University of Birmingham to do a further study within </a:t>
            </a:r>
            <a:r>
              <a:rPr lang="en-GB"/>
              <a:t>playwriting</a:t>
            </a:r>
            <a:r>
              <a:rPr lang="en-GB"/>
              <a:t>. </a:t>
            </a:r>
            <a:endParaRPr/>
          </a:p>
          <a:p>
            <a:pPr indent="-325755" lvl="0" marL="457200" rtl="0" algn="l">
              <a:spcBef>
                <a:spcPts val="0"/>
              </a:spcBef>
              <a:spcAft>
                <a:spcPts val="0"/>
              </a:spcAft>
              <a:buSzPct val="100000"/>
              <a:buChar char="-"/>
            </a:pPr>
            <a:r>
              <a:rPr lang="en-GB"/>
              <a:t>She despised religion and this was noticeable throughout 4.48 Psychosis. She thought that she was a born again christian in her late teens but later decided she hated religion. </a:t>
            </a:r>
            <a:endParaRPr/>
          </a:p>
          <a:p>
            <a:pPr indent="-325755" lvl="0" marL="457200" rtl="0" algn="l">
              <a:spcBef>
                <a:spcPts val="0"/>
              </a:spcBef>
              <a:spcAft>
                <a:spcPts val="0"/>
              </a:spcAft>
              <a:buSzPct val="100000"/>
              <a:buChar char="-"/>
            </a:pPr>
            <a:r>
              <a:rPr lang="en-GB"/>
              <a:t>There are a lot of metaphors, pronouns and references to the bible within all of her plays. </a:t>
            </a:r>
            <a:endParaRPr/>
          </a:p>
          <a:p>
            <a:pPr indent="-325755" lvl="0" marL="457200" rtl="0" algn="l">
              <a:spcBef>
                <a:spcPts val="0"/>
              </a:spcBef>
              <a:spcAft>
                <a:spcPts val="0"/>
              </a:spcAft>
              <a:buSzPct val="100000"/>
              <a:buChar char="-"/>
            </a:pPr>
            <a:r>
              <a:rPr lang="en-GB"/>
              <a:t>She was seen to be the face of ‘In-Yer-Face’ Theatre and it is a attack of modern society. It was seen to be a metaphysical issue. </a:t>
            </a:r>
            <a:endParaRPr/>
          </a:p>
          <a:p>
            <a:pPr indent="-325755" lvl="0" marL="457200" rtl="0" algn="l">
              <a:spcBef>
                <a:spcPts val="0"/>
              </a:spcBef>
              <a:spcAft>
                <a:spcPts val="0"/>
              </a:spcAft>
              <a:buSzPct val="100000"/>
              <a:buChar char="-"/>
            </a:pPr>
            <a:r>
              <a:rPr lang="en-GB"/>
              <a:t>In her play </a:t>
            </a:r>
            <a:r>
              <a:rPr lang="en-GB"/>
              <a:t>called cleanse she wrote about relating University dorms to concentration camps. </a:t>
            </a:r>
            <a:endParaRPr/>
          </a:p>
          <a:p>
            <a:pPr indent="-325755" lvl="0" marL="457200" rtl="0" algn="l">
              <a:spcBef>
                <a:spcPts val="0"/>
              </a:spcBef>
              <a:spcAft>
                <a:spcPts val="0"/>
              </a:spcAft>
              <a:buSzPct val="100000"/>
              <a:buChar char="-"/>
            </a:pPr>
            <a:r>
              <a:rPr lang="en-GB"/>
              <a:t>She was always attacked by critics publicly and this was over front pages on newspapers.</a:t>
            </a:r>
            <a:endParaRPr/>
          </a:p>
          <a:p>
            <a:pPr indent="-325755" lvl="0" marL="457200" rtl="0" algn="l">
              <a:spcBef>
                <a:spcPts val="0"/>
              </a:spcBef>
              <a:spcAft>
                <a:spcPts val="0"/>
              </a:spcAft>
              <a:buSzPct val="100000"/>
              <a:buChar char="-"/>
            </a:pPr>
            <a:r>
              <a:rPr lang="en-GB"/>
              <a:t>She struggled with her sexuality and we didn’t know whether that was due to her religion or not. </a:t>
            </a:r>
            <a:endParaRPr/>
          </a:p>
          <a:p>
            <a:pPr indent="0" lvl="0" marL="457200" rtl="0" algn="l">
              <a:spcBef>
                <a:spcPts val="1200"/>
              </a:spcBef>
              <a:spcAft>
                <a:spcPts val="1200"/>
              </a:spcAft>
              <a:buNone/>
            </a:pPr>
            <a:r>
              <a:t/>
            </a:r>
            <a:endParaRPr/>
          </a:p>
        </p:txBody>
      </p:sp>
      <p:sp>
        <p:nvSpPr>
          <p:cNvPr id="67" name="Google Shape;67;p14"/>
          <p:cNvSpPr txBox="1"/>
          <p:nvPr/>
        </p:nvSpPr>
        <p:spPr>
          <a:xfrm>
            <a:off x="3503950" y="131175"/>
            <a:ext cx="5328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2"/>
                </a:solidFill>
                <a:latin typeface="Average"/>
                <a:ea typeface="Average"/>
                <a:cs typeface="Average"/>
                <a:sym typeface="Average"/>
              </a:rPr>
              <a:t>‘In-Yer-Face’ Theatre was a term used to describe drama that was emerging in </a:t>
            </a:r>
            <a:r>
              <a:rPr lang="en-GB">
                <a:solidFill>
                  <a:schemeClr val="lt2"/>
                </a:solidFill>
                <a:latin typeface="Average"/>
                <a:ea typeface="Average"/>
                <a:cs typeface="Average"/>
                <a:sym typeface="Average"/>
              </a:rPr>
              <a:t>the 1990’s. Seen to be the type of theatre that grabs the audience by the scruff of the neck and shakes it until it gets the message. </a:t>
            </a:r>
            <a:endParaRPr>
              <a:solidFill>
                <a:schemeClr val="lt2"/>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About 4.48</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32500"/>
          </a:bodyPr>
          <a:lstStyle/>
          <a:p>
            <a:pPr indent="-317341" lvl="0" marL="457200" rtl="0" algn="l">
              <a:spcBef>
                <a:spcPts val="0"/>
              </a:spcBef>
              <a:spcAft>
                <a:spcPts val="0"/>
              </a:spcAft>
              <a:buSzPct val="100000"/>
              <a:buChar char="-"/>
            </a:pPr>
            <a:r>
              <a:rPr lang="en-GB" sz="4300"/>
              <a:t>It was the last play that she wrote before she </a:t>
            </a:r>
            <a:r>
              <a:rPr lang="en-GB" sz="4300"/>
              <a:t>committed suicide. </a:t>
            </a:r>
            <a:endParaRPr sz="4300"/>
          </a:p>
          <a:p>
            <a:pPr indent="-317341" lvl="0" marL="457200" rtl="0" algn="l">
              <a:spcBef>
                <a:spcPts val="0"/>
              </a:spcBef>
              <a:spcAft>
                <a:spcPts val="0"/>
              </a:spcAft>
              <a:buSzPct val="100000"/>
              <a:buChar char="-"/>
            </a:pPr>
            <a:r>
              <a:rPr lang="en-GB" sz="4300"/>
              <a:t>4.48 Psychosis was seen as a suicide note by the public but her family refused to believe that this was true. </a:t>
            </a:r>
            <a:endParaRPr sz="4300"/>
          </a:p>
          <a:p>
            <a:pPr indent="-317341" lvl="0" marL="457200" rtl="0" algn="l">
              <a:spcBef>
                <a:spcPts val="0"/>
              </a:spcBef>
              <a:spcAft>
                <a:spcPts val="0"/>
              </a:spcAft>
              <a:buSzPct val="100000"/>
              <a:buChar char="-"/>
            </a:pPr>
            <a:r>
              <a:rPr lang="en-GB" sz="4300"/>
              <a:t>4.48 is a time that was known for people that wanted to committ suicide. This is a bibliographical time. </a:t>
            </a:r>
            <a:endParaRPr sz="4300"/>
          </a:p>
          <a:p>
            <a:pPr indent="-317341" lvl="0" marL="457200" rtl="0" algn="l">
              <a:spcBef>
                <a:spcPts val="0"/>
              </a:spcBef>
              <a:spcAft>
                <a:spcPts val="0"/>
              </a:spcAft>
              <a:buSzPct val="100000"/>
              <a:buChar char="-"/>
            </a:pPr>
            <a:r>
              <a:rPr lang="en-GB" sz="4300"/>
              <a:t>It has 24 scenes and some of these are longer and use more paragraphs within them, but some of them are shorter and just simple sentences. (Two scenes are just numbers on the page). </a:t>
            </a:r>
            <a:endParaRPr sz="4300"/>
          </a:p>
          <a:p>
            <a:pPr indent="-317341" lvl="0" marL="457200" rtl="0" algn="l">
              <a:spcBef>
                <a:spcPts val="0"/>
              </a:spcBef>
              <a:spcAft>
                <a:spcPts val="0"/>
              </a:spcAft>
              <a:buSzPct val="100000"/>
              <a:buChar char="-"/>
            </a:pPr>
            <a:r>
              <a:rPr lang="en-GB" sz="4300"/>
              <a:t>It doesn’t talk about gender, stage directions, how many people there are and their ages, a setting or time. </a:t>
            </a:r>
            <a:endParaRPr sz="4300"/>
          </a:p>
          <a:p>
            <a:pPr indent="-317341" lvl="0" marL="457200" rtl="0" algn="l">
              <a:spcBef>
                <a:spcPts val="0"/>
              </a:spcBef>
              <a:spcAft>
                <a:spcPts val="0"/>
              </a:spcAft>
              <a:buSzPct val="100000"/>
              <a:buChar char="-"/>
            </a:pPr>
            <a:r>
              <a:rPr lang="en-GB" sz="4300"/>
              <a:t>It doesn’t use traditional theatre form and therefore punctuation such as full stops can suggest a heartbeat. </a:t>
            </a:r>
            <a:endParaRPr sz="4300"/>
          </a:p>
          <a:p>
            <a:pPr indent="-317341" lvl="0" marL="457200" rtl="0" algn="l">
              <a:spcBef>
                <a:spcPts val="0"/>
              </a:spcBef>
              <a:spcAft>
                <a:spcPts val="0"/>
              </a:spcAft>
              <a:buSzPct val="100000"/>
              <a:buChar char="-"/>
            </a:pPr>
            <a:r>
              <a:rPr lang="en-GB" sz="4300"/>
              <a:t>People have thought about different interpretations for this </a:t>
            </a:r>
            <a:r>
              <a:rPr lang="en-GB" sz="4300"/>
              <a:t>play</a:t>
            </a:r>
            <a:r>
              <a:rPr lang="en-GB" sz="4300"/>
              <a:t> such as it all being a psychotic episode. </a:t>
            </a:r>
            <a:endParaRPr sz="4300"/>
          </a:p>
          <a:p>
            <a:pPr indent="-317341" lvl="0" marL="457200" rtl="0" algn="l">
              <a:spcBef>
                <a:spcPts val="0"/>
              </a:spcBef>
              <a:spcAft>
                <a:spcPts val="0"/>
              </a:spcAft>
              <a:buSzPct val="100000"/>
              <a:buChar char="-"/>
            </a:pPr>
            <a:r>
              <a:rPr lang="en-GB" sz="4300"/>
              <a:t>There are a multitude of voices within the play and there is no idea of how Sarah kane wanted it staged. </a:t>
            </a:r>
            <a:endParaRPr sz="4300"/>
          </a:p>
          <a:p>
            <a:pPr indent="-317341" lvl="0" marL="457200" rtl="0" algn="l">
              <a:spcBef>
                <a:spcPts val="0"/>
              </a:spcBef>
              <a:spcAft>
                <a:spcPts val="0"/>
              </a:spcAft>
              <a:buSzPct val="100000"/>
              <a:buChar char="-"/>
            </a:pPr>
            <a:r>
              <a:rPr lang="en-GB" sz="4300"/>
              <a:t>It is written in a non linear way </a:t>
            </a:r>
            <a:endParaRPr sz="4300"/>
          </a:p>
          <a:p>
            <a:pPr indent="-317341" lvl="0" marL="457200" rtl="0" algn="l">
              <a:spcBef>
                <a:spcPts val="0"/>
              </a:spcBef>
              <a:spcAft>
                <a:spcPts val="0"/>
              </a:spcAft>
              <a:buSzPct val="100000"/>
              <a:buChar char="-"/>
            </a:pPr>
            <a:r>
              <a:rPr lang="en-GB" sz="4300"/>
              <a:t>Doesn’t use traditional theatre form </a:t>
            </a:r>
            <a:endParaRPr sz="4300"/>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1077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My idea:</a:t>
            </a:r>
            <a:endParaRPr/>
          </a:p>
        </p:txBody>
      </p:sp>
      <p:sp>
        <p:nvSpPr>
          <p:cNvPr id="79" name="Google Shape;79;p16"/>
          <p:cNvSpPr txBox="1"/>
          <p:nvPr>
            <p:ph idx="1" type="body"/>
          </p:nvPr>
        </p:nvSpPr>
        <p:spPr>
          <a:xfrm>
            <a:off x="0" y="680425"/>
            <a:ext cx="9144000" cy="44631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None/>
            </a:pPr>
            <a:r>
              <a:rPr lang="en-GB"/>
              <a:t>My idea is formed from scene 10 in the script. This scene seems to come across that it is the conversation going on between a patient and someone trying to help. There is also a hint of shame come across in their </a:t>
            </a:r>
            <a:r>
              <a:rPr lang="en-GB"/>
              <a:t>conversation and blame on the patient on why they would do that to them self in the first place.</a:t>
            </a:r>
            <a:r>
              <a:rPr lang="en-GB"/>
              <a:t> </a:t>
            </a:r>
            <a:endParaRPr/>
          </a:p>
          <a:p>
            <a:pPr indent="0" lvl="0" marL="0" rtl="0" algn="l">
              <a:spcBef>
                <a:spcPts val="1200"/>
              </a:spcBef>
              <a:spcAft>
                <a:spcPts val="0"/>
              </a:spcAft>
              <a:buNone/>
            </a:pPr>
            <a:r>
              <a:rPr lang="en-GB"/>
              <a:t>There</a:t>
            </a:r>
            <a:r>
              <a:rPr lang="en-GB"/>
              <a:t> will be 2 dancers perform this dance and i would like to </a:t>
            </a:r>
            <a:r>
              <a:rPr lang="en-GB"/>
              <a:t>choreograph</a:t>
            </a:r>
            <a:r>
              <a:rPr lang="en-GB"/>
              <a:t> and </a:t>
            </a:r>
            <a:r>
              <a:rPr lang="en-GB"/>
              <a:t>perform</a:t>
            </a:r>
            <a:r>
              <a:rPr lang="en-GB"/>
              <a:t> in the dance too. It will be about a helper figure and the patient and will be a complete contact dance and </a:t>
            </a:r>
            <a:r>
              <a:rPr lang="en-GB"/>
              <a:t>purposely</a:t>
            </a:r>
            <a:r>
              <a:rPr lang="en-GB"/>
              <a:t> will be made to make people </a:t>
            </a:r>
            <a:r>
              <a:rPr lang="en-GB"/>
              <a:t>uncomfortable when they watch it.  </a:t>
            </a:r>
            <a:endParaRPr/>
          </a:p>
          <a:p>
            <a:pPr indent="0" lvl="0" marL="0" rtl="0" algn="l">
              <a:spcBef>
                <a:spcPts val="1200"/>
              </a:spcBef>
              <a:spcAft>
                <a:spcPts val="0"/>
              </a:spcAft>
              <a:buNone/>
            </a:pPr>
            <a:r>
              <a:rPr lang="en-GB"/>
              <a:t>The person playing the role of the patient i would like to represent the feeling of being embarrassed and misunderstood for their actions also being trapped and not wanting help of anyone or there pity because they don’t understand what they are going through. I would like the audience to feel </a:t>
            </a:r>
            <a:endParaRPr/>
          </a:p>
          <a:p>
            <a:pPr indent="0" lvl="0" marL="0" rtl="0" algn="l">
              <a:spcBef>
                <a:spcPts val="1200"/>
              </a:spcBef>
              <a:spcAft>
                <a:spcPts val="0"/>
              </a:spcAft>
              <a:buNone/>
            </a:pPr>
            <a:r>
              <a:rPr lang="en-GB"/>
              <a:t>The other person who will be playing the part of the helper i want then to show the concern of someone who is trying to help that person but doesn’t know how or why they are doing this to themself and can’t help them so cant leave them alone because of their situation. </a:t>
            </a:r>
            <a:endParaRPr/>
          </a:p>
          <a:p>
            <a:pPr indent="0" lvl="0" marL="0" rtl="0" algn="l">
              <a:lnSpc>
                <a:spcPct val="100000"/>
              </a:lnSpc>
              <a:spcBef>
                <a:spcPts val="1200"/>
              </a:spcBef>
              <a:spcAft>
                <a:spcPts val="0"/>
              </a:spcAft>
              <a:buNone/>
            </a:pPr>
            <a:r>
              <a:rPr lang="en-GB" sz="1750">
                <a:solidFill>
                  <a:schemeClr val="lt2"/>
                </a:solidFill>
              </a:rPr>
              <a:t>I would also like to use contemporary as my main style in the dance but a not against adding other styes in if they fit and link together with the contact work.</a:t>
            </a:r>
            <a:endParaRPr sz="1750">
              <a:solidFill>
                <a:schemeClr val="lt2"/>
              </a:solidFill>
            </a:endParaRPr>
          </a:p>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descr="@loreen.lore Instagram" id="80" name="Google Shape;80;p16" title="Charity &amp; Andres  - World of dance!">
            <a:hlinkClick r:id="rId3"/>
          </p:cNvPr>
          <p:cNvPicPr preferRelativeResize="0"/>
          <p:nvPr/>
        </p:nvPicPr>
        <p:blipFill>
          <a:blip r:embed="rId4">
            <a:alphaModFix/>
          </a:blip>
          <a:stretch>
            <a:fillRect/>
          </a:stretch>
        </p:blipFill>
        <p:spPr>
          <a:xfrm>
            <a:off x="74975" y="3197100"/>
            <a:ext cx="2435900" cy="1826925"/>
          </a:xfrm>
          <a:prstGeom prst="rect">
            <a:avLst/>
          </a:prstGeom>
          <a:noFill/>
          <a:ln>
            <a:noFill/>
          </a:ln>
        </p:spPr>
      </p:pic>
      <p:sp>
        <p:nvSpPr>
          <p:cNvPr id="81" name="Google Shape;81;p16"/>
          <p:cNvSpPr txBox="1"/>
          <p:nvPr/>
        </p:nvSpPr>
        <p:spPr>
          <a:xfrm>
            <a:off x="2913600" y="3109625"/>
            <a:ext cx="62304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lt2"/>
                </a:solidFill>
                <a:latin typeface="Average"/>
                <a:ea typeface="Average"/>
                <a:cs typeface="Average"/>
                <a:sym typeface="Average"/>
              </a:rPr>
              <a:t>I found this clip from world of dance </a:t>
            </a:r>
            <a:r>
              <a:rPr lang="en-GB" sz="1100">
                <a:solidFill>
                  <a:schemeClr val="lt2"/>
                </a:solidFill>
                <a:latin typeface="Average"/>
                <a:ea typeface="Average"/>
                <a:cs typeface="Average"/>
                <a:sym typeface="Average"/>
              </a:rPr>
              <a:t>competition</a:t>
            </a:r>
            <a:r>
              <a:rPr lang="en-GB" sz="1100">
                <a:solidFill>
                  <a:schemeClr val="lt2"/>
                </a:solidFill>
                <a:latin typeface="Average"/>
                <a:ea typeface="Average"/>
                <a:cs typeface="Average"/>
                <a:sym typeface="Average"/>
              </a:rPr>
              <a:t> and i liked the connection between the two dancers and how they used their </a:t>
            </a:r>
            <a:r>
              <a:rPr lang="en-GB" sz="1100">
                <a:solidFill>
                  <a:schemeClr val="lt2"/>
                </a:solidFill>
                <a:latin typeface="Average"/>
                <a:ea typeface="Average"/>
                <a:cs typeface="Average"/>
                <a:sym typeface="Average"/>
              </a:rPr>
              <a:t>factual</a:t>
            </a:r>
            <a:r>
              <a:rPr lang="en-GB" sz="1100">
                <a:solidFill>
                  <a:schemeClr val="lt2"/>
                </a:solidFill>
                <a:latin typeface="Average"/>
                <a:ea typeface="Average"/>
                <a:cs typeface="Average"/>
                <a:sym typeface="Average"/>
              </a:rPr>
              <a:t> </a:t>
            </a:r>
            <a:r>
              <a:rPr lang="en-GB" sz="1100">
                <a:solidFill>
                  <a:schemeClr val="lt2"/>
                </a:solidFill>
                <a:latin typeface="Average"/>
                <a:ea typeface="Average"/>
                <a:cs typeface="Average"/>
                <a:sym typeface="Average"/>
              </a:rPr>
              <a:t>expressions</a:t>
            </a:r>
            <a:r>
              <a:rPr lang="en-GB" sz="1100">
                <a:solidFill>
                  <a:schemeClr val="lt2"/>
                </a:solidFill>
                <a:latin typeface="Average"/>
                <a:ea typeface="Average"/>
                <a:cs typeface="Average"/>
                <a:sym typeface="Average"/>
              </a:rPr>
              <a:t> and contact work to show the support they have for </a:t>
            </a:r>
            <a:r>
              <a:rPr lang="en-GB" sz="1100">
                <a:solidFill>
                  <a:schemeClr val="lt2"/>
                </a:solidFill>
                <a:latin typeface="Average"/>
                <a:ea typeface="Average"/>
                <a:cs typeface="Average"/>
                <a:sym typeface="Average"/>
              </a:rPr>
              <a:t>each other</a:t>
            </a:r>
            <a:r>
              <a:rPr lang="en-GB" sz="1100">
                <a:solidFill>
                  <a:schemeClr val="lt2"/>
                </a:solidFill>
                <a:latin typeface="Average"/>
                <a:ea typeface="Average"/>
                <a:cs typeface="Average"/>
                <a:sym typeface="Average"/>
              </a:rPr>
              <a:t> and helping one another </a:t>
            </a:r>
            <a:r>
              <a:rPr lang="en-GB" sz="1100">
                <a:solidFill>
                  <a:schemeClr val="lt2"/>
                </a:solidFill>
                <a:latin typeface="Average"/>
                <a:ea typeface="Average"/>
                <a:cs typeface="Average"/>
                <a:sym typeface="Average"/>
              </a:rPr>
              <a:t>through</a:t>
            </a:r>
            <a:r>
              <a:rPr lang="en-GB" sz="1100">
                <a:solidFill>
                  <a:schemeClr val="lt2"/>
                </a:solidFill>
                <a:latin typeface="Average"/>
                <a:ea typeface="Average"/>
                <a:cs typeface="Average"/>
                <a:sym typeface="Average"/>
              </a:rPr>
              <a:t> their struggles and made it look like a helper and patient. In this one that the patient is trying to reach the light and they are being helped to finally find that peace there looking for. </a:t>
            </a:r>
            <a:endParaRPr sz="1100">
              <a:solidFill>
                <a:schemeClr val="lt2"/>
              </a:solidFill>
              <a:latin typeface="Average"/>
              <a:ea typeface="Average"/>
              <a:cs typeface="Average"/>
              <a:sym typeface="Average"/>
            </a:endParaRPr>
          </a:p>
        </p:txBody>
      </p:sp>
      <p:sp>
        <p:nvSpPr>
          <p:cNvPr id="82" name="Google Shape;82;p16"/>
          <p:cNvSpPr txBox="1"/>
          <p:nvPr/>
        </p:nvSpPr>
        <p:spPr>
          <a:xfrm>
            <a:off x="2913700" y="4068600"/>
            <a:ext cx="61401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lt2"/>
                </a:solidFill>
                <a:latin typeface="Average"/>
                <a:ea typeface="Average"/>
                <a:cs typeface="Average"/>
                <a:sym typeface="Average"/>
              </a:rPr>
              <a:t>I also like the way they use up all of the space on stage in the dance and is not just </a:t>
            </a:r>
            <a:r>
              <a:rPr lang="en-GB" sz="1100">
                <a:solidFill>
                  <a:schemeClr val="lt2"/>
                </a:solidFill>
                <a:latin typeface="Average"/>
                <a:ea typeface="Average"/>
                <a:cs typeface="Average"/>
                <a:sym typeface="Average"/>
              </a:rPr>
              <a:t>performed</a:t>
            </a:r>
            <a:r>
              <a:rPr lang="en-GB" sz="1100">
                <a:solidFill>
                  <a:schemeClr val="lt2"/>
                </a:solidFill>
                <a:latin typeface="Average"/>
                <a:ea typeface="Average"/>
                <a:cs typeface="Average"/>
                <a:sym typeface="Average"/>
              </a:rPr>
              <a:t> to the front of the room. Their sharp and prosise movement fit </a:t>
            </a:r>
            <a:r>
              <a:rPr lang="en-GB" sz="1100">
                <a:solidFill>
                  <a:schemeClr val="lt2"/>
                </a:solidFill>
                <a:latin typeface="Average"/>
                <a:ea typeface="Average"/>
                <a:cs typeface="Average"/>
                <a:sym typeface="Average"/>
              </a:rPr>
              <a:t>the</a:t>
            </a:r>
            <a:r>
              <a:rPr lang="en-GB" sz="1100">
                <a:solidFill>
                  <a:schemeClr val="lt2"/>
                </a:solidFill>
                <a:latin typeface="Average"/>
                <a:ea typeface="Average"/>
                <a:cs typeface="Average"/>
                <a:sym typeface="Average"/>
              </a:rPr>
              <a:t> theme because it could represent </a:t>
            </a:r>
            <a:r>
              <a:rPr lang="en-GB" sz="1100">
                <a:solidFill>
                  <a:schemeClr val="lt2"/>
                </a:solidFill>
                <a:latin typeface="Average"/>
                <a:ea typeface="Average"/>
                <a:cs typeface="Average"/>
                <a:sym typeface="Average"/>
              </a:rPr>
              <a:t>someone</a:t>
            </a:r>
            <a:r>
              <a:rPr lang="en-GB" sz="1100">
                <a:solidFill>
                  <a:schemeClr val="lt2"/>
                </a:solidFill>
                <a:latin typeface="Average"/>
                <a:ea typeface="Average"/>
                <a:cs typeface="Average"/>
                <a:sym typeface="Average"/>
              </a:rPr>
              <a:t> in there </a:t>
            </a:r>
            <a:r>
              <a:rPr lang="en-GB" sz="1100">
                <a:solidFill>
                  <a:schemeClr val="lt2"/>
                </a:solidFill>
                <a:latin typeface="Average"/>
                <a:ea typeface="Average"/>
                <a:cs typeface="Average"/>
                <a:sym typeface="Average"/>
              </a:rPr>
              <a:t>psychotic</a:t>
            </a:r>
            <a:r>
              <a:rPr lang="en-GB" sz="1100">
                <a:solidFill>
                  <a:schemeClr val="lt2"/>
                </a:solidFill>
                <a:latin typeface="Average"/>
                <a:ea typeface="Average"/>
                <a:cs typeface="Average"/>
                <a:sym typeface="Average"/>
              </a:rPr>
              <a:t> </a:t>
            </a:r>
            <a:r>
              <a:rPr lang="en-GB" sz="1100">
                <a:solidFill>
                  <a:schemeClr val="lt2"/>
                </a:solidFill>
                <a:latin typeface="Average"/>
                <a:ea typeface="Average"/>
                <a:cs typeface="Average"/>
                <a:sym typeface="Average"/>
              </a:rPr>
              <a:t>episode</a:t>
            </a:r>
            <a:r>
              <a:rPr lang="en-GB" sz="1100">
                <a:solidFill>
                  <a:schemeClr val="lt2"/>
                </a:solidFill>
                <a:latin typeface="Average"/>
                <a:ea typeface="Average"/>
                <a:cs typeface="Average"/>
                <a:sym typeface="Average"/>
              </a:rPr>
              <a:t> and they have a really good use of the </a:t>
            </a:r>
            <a:r>
              <a:rPr lang="en-GB" sz="1100">
                <a:solidFill>
                  <a:schemeClr val="lt2"/>
                </a:solidFill>
                <a:latin typeface="Average"/>
                <a:ea typeface="Average"/>
                <a:cs typeface="Average"/>
                <a:sym typeface="Average"/>
              </a:rPr>
              <a:t>contemporary</a:t>
            </a:r>
            <a:r>
              <a:rPr lang="en-GB" sz="1100">
                <a:solidFill>
                  <a:schemeClr val="lt2"/>
                </a:solidFill>
                <a:latin typeface="Average"/>
                <a:ea typeface="Average"/>
                <a:cs typeface="Average"/>
                <a:sym typeface="Average"/>
              </a:rPr>
              <a:t> style and </a:t>
            </a:r>
            <a:r>
              <a:rPr lang="en-GB" sz="1100">
                <a:solidFill>
                  <a:schemeClr val="lt2"/>
                </a:solidFill>
                <a:latin typeface="Average"/>
                <a:ea typeface="Average"/>
                <a:cs typeface="Average"/>
                <a:sym typeface="Average"/>
              </a:rPr>
              <a:t>haven't</a:t>
            </a:r>
            <a:r>
              <a:rPr lang="en-GB" sz="1100">
                <a:solidFill>
                  <a:schemeClr val="lt2"/>
                </a:solidFill>
                <a:latin typeface="Average"/>
                <a:ea typeface="Average"/>
                <a:cs typeface="Average"/>
                <a:sym typeface="Average"/>
              </a:rPr>
              <a:t> made it look like a lyrical dance.</a:t>
            </a:r>
            <a:endParaRPr sz="1100">
              <a:solidFill>
                <a:schemeClr val="lt2"/>
              </a:solidFill>
              <a:latin typeface="Average"/>
              <a:ea typeface="Average"/>
              <a:cs typeface="Average"/>
              <a:sym typeface="Average"/>
            </a:endParaRPr>
          </a:p>
          <a:p>
            <a:pPr indent="0" lvl="0" marL="0" rtl="0" algn="l">
              <a:spcBef>
                <a:spcPts val="0"/>
              </a:spcBef>
              <a:spcAft>
                <a:spcPts val="0"/>
              </a:spcAft>
              <a:buNone/>
            </a:pPr>
            <a:r>
              <a:t/>
            </a:r>
            <a:endParaRPr sz="1100">
              <a:solidFill>
                <a:schemeClr val="lt2"/>
              </a:solidFill>
              <a:latin typeface="Average"/>
              <a:ea typeface="Average"/>
              <a:cs typeface="Average"/>
              <a:sym typeface="Average"/>
            </a:endParaRPr>
          </a:p>
          <a:p>
            <a:pPr indent="0" lvl="0" marL="0" rtl="0" algn="l">
              <a:spcBef>
                <a:spcPts val="0"/>
              </a:spcBef>
              <a:spcAft>
                <a:spcPts val="0"/>
              </a:spcAft>
              <a:buNone/>
            </a:pPr>
            <a:r>
              <a:t/>
            </a:r>
            <a:endParaRPr sz="1100">
              <a:solidFill>
                <a:schemeClr val="lt2"/>
              </a:solidFill>
              <a:latin typeface="Average"/>
              <a:ea typeface="Average"/>
              <a:cs typeface="Average"/>
              <a:sym typeface="Average"/>
            </a:endParaRPr>
          </a:p>
        </p:txBody>
      </p:sp>
      <p:sp>
        <p:nvSpPr>
          <p:cNvPr id="83" name="Google Shape;83;p16"/>
          <p:cNvSpPr/>
          <p:nvPr/>
        </p:nvSpPr>
        <p:spPr>
          <a:xfrm>
            <a:off x="2567100" y="3109625"/>
            <a:ext cx="346500" cy="17355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Other </a:t>
            </a:r>
            <a:r>
              <a:rPr lang="en-GB"/>
              <a:t>inspirations</a:t>
            </a:r>
            <a:r>
              <a:rPr lang="en-GB"/>
              <a:t> for my dance</a:t>
            </a:r>
            <a:endParaRPr/>
          </a:p>
          <a:p>
            <a:pPr indent="0" lvl="0" marL="0" rtl="0" algn="l">
              <a:spcBef>
                <a:spcPts val="0"/>
              </a:spcBef>
              <a:spcAft>
                <a:spcPts val="0"/>
              </a:spcAft>
              <a:buNone/>
            </a:pPr>
            <a:r>
              <a:t/>
            </a:r>
            <a:endParaRPr/>
          </a:p>
        </p:txBody>
      </p:sp>
      <p:sp>
        <p:nvSpPr>
          <p:cNvPr id="89" name="Google Shape;89;p17"/>
          <p:cNvSpPr txBox="1"/>
          <p:nvPr>
            <p:ph idx="1" type="body"/>
          </p:nvPr>
        </p:nvSpPr>
        <p:spPr>
          <a:xfrm>
            <a:off x="2232300" y="1152475"/>
            <a:ext cx="2630100" cy="1039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sz="1200"/>
              <a:t>This 2 tik toks that i found show off some contact stunts that i </a:t>
            </a:r>
            <a:r>
              <a:rPr lang="en-GB" sz="1200"/>
              <a:t>could use as inspiration in the choreography i will create. </a:t>
            </a:r>
            <a:endParaRPr sz="1200"/>
          </a:p>
        </p:txBody>
      </p:sp>
      <p:sp>
        <p:nvSpPr>
          <p:cNvPr id="90" name="Google Shape;90;p17"/>
          <p:cNvSpPr txBox="1"/>
          <p:nvPr/>
        </p:nvSpPr>
        <p:spPr>
          <a:xfrm>
            <a:off x="3841225" y="1152475"/>
            <a:ext cx="490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verage"/>
              <a:ea typeface="Average"/>
              <a:cs typeface="Average"/>
              <a:sym typeface="Average"/>
            </a:endParaRPr>
          </a:p>
        </p:txBody>
      </p:sp>
      <p:sp>
        <p:nvSpPr>
          <p:cNvPr id="91" name="Google Shape;91;p17"/>
          <p:cNvSpPr txBox="1"/>
          <p:nvPr/>
        </p:nvSpPr>
        <p:spPr>
          <a:xfrm>
            <a:off x="4862400" y="1104075"/>
            <a:ext cx="4281600" cy="364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850">
                <a:solidFill>
                  <a:schemeClr val="accent3"/>
                </a:solidFill>
                <a:latin typeface="Average"/>
                <a:ea typeface="Average"/>
                <a:cs typeface="Average"/>
                <a:sym typeface="Average"/>
              </a:rPr>
              <a:t>I have also linked my idea to American Horror story season 1 and based around the characters Tate and Violet which represents the helper (Tate)  and the patient (Violet). In the series Violet struggles with her mental illness and is seen self harming like the play and much like sarah kane herself. Later on in the series she overdoses on pills and unfortunately ends up dying while Tate tries to save her. Tate also had asked Violet about her cuts all over her arm and why she did them exactly like the script and the conversation going on in it. He is also seen helping her through her problems and mental health but is unsuccessful lie the helper in 4.48.  </a:t>
            </a:r>
            <a:endParaRPr sz="85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lang="en-GB" sz="850">
                <a:solidFill>
                  <a:schemeClr val="accent3"/>
                </a:solidFill>
                <a:latin typeface="Average"/>
                <a:ea typeface="Average"/>
                <a:cs typeface="Average"/>
                <a:sym typeface="Average"/>
              </a:rPr>
              <a:t>One of the conversations between tate and violet about her self harming like the script.  </a:t>
            </a:r>
            <a:r>
              <a:rPr lang="en-GB" sz="850" u="sng">
                <a:solidFill>
                  <a:schemeClr val="accent5"/>
                </a:solidFill>
                <a:latin typeface="Average"/>
                <a:ea typeface="Average"/>
                <a:cs typeface="Average"/>
                <a:sym typeface="Average"/>
                <a:hlinkClick r:id="rId3">
                  <a:extLst>
                    <a:ext uri="{A12FA001-AC4F-418D-AE19-62706E023703}">
                      <ahyp:hlinkClr val="tx"/>
                    </a:ext>
                  </a:extLst>
                </a:hlinkClick>
              </a:rPr>
              <a:t>https://www.youtube.com/watch?v=sj9QVtyrHWk</a:t>
            </a:r>
            <a:r>
              <a:rPr lang="en-GB" sz="850">
                <a:solidFill>
                  <a:schemeClr val="accent3"/>
                </a:solidFill>
                <a:latin typeface="Average"/>
                <a:ea typeface="Average"/>
                <a:cs typeface="Average"/>
                <a:sym typeface="Average"/>
              </a:rPr>
              <a:t>             time in video 1.16 – 1.28</a:t>
            </a:r>
            <a:endParaRPr sz="85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lang="en-GB" sz="850">
                <a:solidFill>
                  <a:schemeClr val="accent3"/>
                </a:solidFill>
                <a:latin typeface="Average"/>
                <a:ea typeface="Average"/>
                <a:cs typeface="Average"/>
                <a:sym typeface="Average"/>
              </a:rPr>
              <a:t>I have got 2 song ideas for my piece</a:t>
            </a:r>
            <a:endParaRPr sz="85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lang="en-GB" sz="850">
                <a:solidFill>
                  <a:schemeClr val="accent3"/>
                </a:solidFill>
                <a:latin typeface="Average"/>
                <a:ea typeface="Average"/>
                <a:cs typeface="Average"/>
                <a:sym typeface="Average"/>
              </a:rPr>
              <a:t>Song- 1 The theme song for american horror story is creepy music to add to uncomfortableness of the dance.   </a:t>
            </a:r>
            <a:endParaRPr sz="85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lang="en-GB" sz="850">
                <a:solidFill>
                  <a:schemeClr val="accent3"/>
                </a:solidFill>
                <a:latin typeface="Average"/>
                <a:ea typeface="Average"/>
                <a:cs typeface="Average"/>
                <a:sym typeface="Average"/>
              </a:rPr>
              <a:t> </a:t>
            </a:r>
            <a:r>
              <a:rPr lang="en-GB" sz="850" u="sng">
                <a:solidFill>
                  <a:schemeClr val="accent5"/>
                </a:solidFill>
                <a:latin typeface="Average"/>
                <a:ea typeface="Average"/>
                <a:cs typeface="Average"/>
                <a:sym typeface="Average"/>
                <a:hlinkClick r:id="rId4">
                  <a:extLst>
                    <a:ext uri="{A12FA001-AC4F-418D-AE19-62706E023703}">
                      <ahyp:hlinkClr val="tx"/>
                    </a:ext>
                  </a:extLst>
                </a:hlinkClick>
              </a:rPr>
              <a:t>https://www.youtube.com/watch?v=1qXiKIM0TKA</a:t>
            </a:r>
            <a:r>
              <a:rPr lang="en-GB" sz="850">
                <a:solidFill>
                  <a:schemeClr val="accent3"/>
                </a:solidFill>
                <a:latin typeface="Average"/>
                <a:ea typeface="Average"/>
                <a:cs typeface="Average"/>
                <a:sym typeface="Average"/>
              </a:rPr>
              <a:t> </a:t>
            </a:r>
            <a:endParaRPr sz="85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lang="en-GB" sz="850">
                <a:solidFill>
                  <a:schemeClr val="accent3"/>
                </a:solidFill>
                <a:latin typeface="Average"/>
                <a:ea typeface="Average"/>
                <a:cs typeface="Average"/>
                <a:sym typeface="Average"/>
              </a:rPr>
              <a:t>Song- 2 Is a heartbeat monitor and to add the thought that the patient might have tried to harm/injure themself and ended up in hospital and is a doctor trying to help them.</a:t>
            </a:r>
            <a:endParaRPr sz="850">
              <a:solidFill>
                <a:schemeClr val="accent3"/>
              </a:solidFill>
              <a:latin typeface="Average"/>
              <a:ea typeface="Average"/>
              <a:cs typeface="Average"/>
              <a:sym typeface="Average"/>
            </a:endParaRPr>
          </a:p>
          <a:p>
            <a:pPr indent="0" lvl="0" marL="0" rtl="0" algn="l">
              <a:lnSpc>
                <a:spcPct val="115000"/>
              </a:lnSpc>
              <a:spcBef>
                <a:spcPts val="1200"/>
              </a:spcBef>
              <a:spcAft>
                <a:spcPts val="1200"/>
              </a:spcAft>
              <a:buNone/>
            </a:pPr>
            <a:r>
              <a:rPr lang="en-GB" sz="850" u="sng">
                <a:solidFill>
                  <a:schemeClr val="accent5"/>
                </a:solidFill>
                <a:latin typeface="Average"/>
                <a:ea typeface="Average"/>
                <a:cs typeface="Average"/>
                <a:sym typeface="Average"/>
                <a:hlinkClick r:id="rId5">
                  <a:extLst>
                    <a:ext uri="{A12FA001-AC4F-418D-AE19-62706E023703}">
                      <ahyp:hlinkClr val="tx"/>
                    </a:ext>
                  </a:extLst>
                </a:hlinkClick>
              </a:rPr>
              <a:t>https://www.youtube.com/watch?v=tpi5RoNmvTU</a:t>
            </a:r>
            <a:r>
              <a:rPr lang="en-GB" sz="850">
                <a:solidFill>
                  <a:schemeClr val="accent3"/>
                </a:solidFill>
                <a:latin typeface="Average"/>
                <a:ea typeface="Average"/>
                <a:cs typeface="Average"/>
                <a:sym typeface="Average"/>
              </a:rPr>
              <a:t> </a:t>
            </a:r>
            <a:endParaRPr sz="850">
              <a:latin typeface="Average"/>
              <a:ea typeface="Average"/>
              <a:cs typeface="Average"/>
              <a:sym typeface="Average"/>
            </a:endParaRPr>
          </a:p>
        </p:txBody>
      </p:sp>
      <p:sp>
        <p:nvSpPr>
          <p:cNvPr id="92" name="Google Shape;92;p17"/>
          <p:cNvSpPr/>
          <p:nvPr/>
        </p:nvSpPr>
        <p:spPr>
          <a:xfrm>
            <a:off x="125800" y="1690938"/>
            <a:ext cx="1929900" cy="880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7"/>
          <p:cNvSpPr/>
          <p:nvPr/>
        </p:nvSpPr>
        <p:spPr>
          <a:xfrm>
            <a:off x="2665450" y="2496375"/>
            <a:ext cx="1929900" cy="861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7"/>
          <p:cNvSpPr txBox="1"/>
          <p:nvPr/>
        </p:nvSpPr>
        <p:spPr>
          <a:xfrm>
            <a:off x="36100" y="2692400"/>
            <a:ext cx="21093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lt2"/>
                </a:solidFill>
                <a:latin typeface="Average"/>
                <a:ea typeface="Average"/>
                <a:cs typeface="Average"/>
                <a:sym typeface="Average"/>
              </a:rPr>
              <a:t>We did a class workshop on contact work and some of the class came up with a phrase to show off the different things we learnt, we also had a workshop with the RSC and motion house that we also learnt 2 man stunts that  will fit in </a:t>
            </a:r>
            <a:r>
              <a:rPr lang="en-GB" sz="1200">
                <a:solidFill>
                  <a:schemeClr val="lt2"/>
                </a:solidFill>
                <a:latin typeface="Average"/>
                <a:ea typeface="Average"/>
                <a:cs typeface="Average"/>
                <a:sym typeface="Average"/>
              </a:rPr>
              <a:t>the</a:t>
            </a:r>
            <a:r>
              <a:rPr lang="en-GB" sz="1200">
                <a:solidFill>
                  <a:schemeClr val="lt2"/>
                </a:solidFill>
                <a:latin typeface="Average"/>
                <a:ea typeface="Average"/>
                <a:cs typeface="Average"/>
                <a:sym typeface="Average"/>
              </a:rPr>
              <a:t> dance and can make them all link </a:t>
            </a:r>
            <a:r>
              <a:rPr lang="en-GB" sz="1200">
                <a:solidFill>
                  <a:schemeClr val="lt2"/>
                </a:solidFill>
                <a:latin typeface="Average"/>
                <a:ea typeface="Average"/>
                <a:cs typeface="Average"/>
                <a:sym typeface="Average"/>
              </a:rPr>
              <a:t>together</a:t>
            </a:r>
            <a:r>
              <a:rPr lang="en-GB" sz="1200">
                <a:solidFill>
                  <a:schemeClr val="lt2"/>
                </a:solidFill>
                <a:latin typeface="Average"/>
                <a:ea typeface="Average"/>
                <a:cs typeface="Average"/>
                <a:sym typeface="Average"/>
              </a:rPr>
              <a:t> and give me </a:t>
            </a:r>
            <a:r>
              <a:rPr lang="en-GB" sz="1200">
                <a:solidFill>
                  <a:schemeClr val="lt2"/>
                </a:solidFill>
                <a:latin typeface="Average"/>
                <a:ea typeface="Average"/>
                <a:cs typeface="Average"/>
                <a:sym typeface="Average"/>
              </a:rPr>
              <a:t>inspiration</a:t>
            </a:r>
            <a:r>
              <a:rPr lang="en-GB" sz="1200">
                <a:solidFill>
                  <a:schemeClr val="lt2"/>
                </a:solidFill>
                <a:latin typeface="Average"/>
                <a:ea typeface="Average"/>
                <a:cs typeface="Average"/>
                <a:sym typeface="Average"/>
              </a:rPr>
              <a:t> for my own choreography. </a:t>
            </a:r>
            <a:endParaRPr sz="1200">
              <a:solidFill>
                <a:schemeClr val="lt2"/>
              </a:solidFill>
              <a:latin typeface="Average"/>
              <a:ea typeface="Average"/>
              <a:cs typeface="Average"/>
              <a:sym typeface="Average"/>
            </a:endParaRPr>
          </a:p>
        </p:txBody>
      </p:sp>
      <p:sp>
        <p:nvSpPr>
          <p:cNvPr id="95" name="Google Shape;95;p17"/>
          <p:cNvSpPr/>
          <p:nvPr/>
        </p:nvSpPr>
        <p:spPr>
          <a:xfrm>
            <a:off x="2042400" y="3981750"/>
            <a:ext cx="540000" cy="93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7"/>
          <p:cNvSpPr/>
          <p:nvPr/>
        </p:nvSpPr>
        <p:spPr>
          <a:xfrm>
            <a:off x="1096150" y="1246600"/>
            <a:ext cx="1049100" cy="224400"/>
          </a:xfrm>
          <a:prstGeom prst="bentArrow">
            <a:avLst>
              <a:gd fmla="val 22212"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7"/>
          <p:cNvSpPr/>
          <p:nvPr/>
        </p:nvSpPr>
        <p:spPr>
          <a:xfrm>
            <a:off x="3607000" y="1883150"/>
            <a:ext cx="103200" cy="468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7"/>
          <p:cNvSpPr/>
          <p:nvPr/>
        </p:nvSpPr>
        <p:spPr>
          <a:xfrm>
            <a:off x="2707600" y="3663225"/>
            <a:ext cx="2109300" cy="120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